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6" r:id="rId2"/>
    <p:sldMasterId id="2147483672" r:id="rId3"/>
  </p:sldMasterIdLst>
  <p:notesMasterIdLst>
    <p:notesMasterId r:id="rId8"/>
  </p:notesMasterIdLst>
  <p:handoutMasterIdLst>
    <p:handoutMasterId r:id="rId9"/>
  </p:handoutMasterIdLst>
  <p:sldIdLst>
    <p:sldId id="259" r:id="rId4"/>
    <p:sldId id="262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49"/>
    <a:srgbClr val="B2B4B2"/>
    <a:srgbClr val="005F83"/>
    <a:srgbClr val="509E2F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2220" y="96"/>
      </p:cViewPr>
      <p:guideLst>
        <p:guide orient="horz" pos="2109"/>
        <p:guide pos="3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17539-199C-4904-973D-610FC293122B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99520-2458-4109-B343-D912939B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0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The care coordinator supports students throughout their time at S&amp;T.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By identifying immediate needs, providing appropriate resources and working with them to develop a personalized action plan, the care coordinator helps students to face their challenges and succeed.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99520-2458-4109-B343-D912939B1A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0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Missouri University of Science and Technology Student Emergency Fund was established by Counseling Services in 2016.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fund assists S&amp;T students by providing financial support with unexpected emergency expenses.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sometimes have unforeseen circumstances that greatly impact their lives.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fund allows students to meet their needs and continue their education.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99520-2458-4109-B343-D912939B1A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pic>
        <p:nvPicPr>
          <p:cNvPr id="6" name="Picture 5" descr="SquGrid_36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FAF6EC"/>
                </a:solidFill>
                <a:latin typeface="Orgon Slab"/>
                <a:cs typeface="Orgon Slab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>
                    <a:lumMod val="20000"/>
                    <a:lumOff val="80000"/>
                  </a:schemeClr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94009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0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9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Light14)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05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4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42046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5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02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2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8" y="2320241"/>
            <a:ext cx="8197114" cy="3117863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pic>
        <p:nvPicPr>
          <p:cNvPr id="10" name="Picture 9" descr="SquGrid_36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FAF6EC"/>
                </a:solidFill>
                <a:latin typeface="Orgon Slab"/>
                <a:cs typeface="Orgon Slab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>
                    <a:lumMod val="20000"/>
                    <a:lumOff val="80000"/>
                  </a:schemeClr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2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7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pic>
        <p:nvPicPr>
          <p:cNvPr id="8" name="Picture 7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94009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0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Light14)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5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1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42046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2B4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76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16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671757" y="2531066"/>
            <a:ext cx="6972300" cy="27602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rgbClr val="003B49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Care Coordination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Krista Morris-Lehman, M.A.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204 Norwood Hall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(573) 341-4211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cc@mst.edu</a:t>
            </a:r>
            <a:endParaRPr lang="en-US" sz="1600" dirty="0" smtClean="0">
              <a:solidFill>
                <a:schemeClr val="bg2"/>
              </a:solidFill>
              <a:hlinkClick r:id="" action="ppaction://hlinkfile"/>
            </a:endParaRPr>
          </a:p>
          <a:p>
            <a:r>
              <a:rPr lang="en-US" sz="1600" dirty="0" smtClean="0">
                <a:solidFill>
                  <a:schemeClr val="bg2"/>
                </a:solidFill>
                <a:hlinkClick r:id="" action="ppaction://hlinkfile"/>
              </a:rPr>
              <a:t>carecoordination.mst.edu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Services Include</a:t>
            </a: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4157" y="1515909"/>
            <a:ext cx="3657600" cy="3309212"/>
          </a:xfrm>
          <a:ln w="12700">
            <a:solidFill>
              <a:schemeClr val="accent4">
                <a:lumMod val="50000"/>
              </a:schemeClr>
            </a:solidFill>
            <a:prstDash val="sysDot"/>
          </a:ln>
        </p:spPr>
        <p:txBody>
          <a:bodyPr/>
          <a:lstStyle/>
          <a:p>
            <a:r>
              <a:rPr lang="en-US" sz="2000" dirty="0" smtClean="0">
                <a:solidFill>
                  <a:srgbClr val="005F83"/>
                </a:solidFill>
              </a:rPr>
              <a:t>Assistance navigating campus and community resources, including referrals for mental/physical health concerns</a:t>
            </a:r>
            <a:endParaRPr lang="en-US" sz="2000" dirty="0">
              <a:solidFill>
                <a:srgbClr val="005F83"/>
              </a:solidFill>
            </a:endParaRP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Coordination and follow-up during and after hospitalization and/or medical leaves of absence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485061" y="1515908"/>
            <a:ext cx="3657600" cy="3310128"/>
          </a:xfrm>
          <a:prstGeom prst="rect">
            <a:avLst/>
          </a:prstGeom>
          <a:ln w="12700">
            <a:solidFill>
              <a:schemeClr val="accent4">
                <a:lumMod val="50000"/>
              </a:schemeClr>
            </a:solidFill>
            <a:prstDash val="sysDot"/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b="0" i="0" kern="1200" baseline="0">
                <a:solidFill>
                  <a:srgbClr val="509E2F"/>
                </a:solidFill>
                <a:latin typeface="Orgon Slab Light"/>
                <a:ea typeface="+mn-ea"/>
                <a:cs typeface="Orgon Slab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 baseline="0">
                <a:solidFill>
                  <a:srgbClr val="509E2F"/>
                </a:solidFill>
                <a:latin typeface="Orgon Slab Light"/>
                <a:ea typeface="+mn-ea"/>
                <a:cs typeface="Orgon Slab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100000"/>
              <a:buFont typeface="Lucida Grande"/>
              <a:buChar char="&gt;"/>
              <a:defRPr sz="1800" b="0" i="0" kern="1200" baseline="0">
                <a:solidFill>
                  <a:srgbClr val="509E2F"/>
                </a:solidFill>
                <a:latin typeface="Orgon Slab Light"/>
                <a:ea typeface="+mn-ea"/>
                <a:cs typeface="Orgon Slab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 baseline="0">
                <a:solidFill>
                  <a:srgbClr val="509E2F"/>
                </a:solidFill>
                <a:latin typeface="Orgon Slab Light"/>
                <a:ea typeface="+mn-ea"/>
                <a:cs typeface="Orgon Slab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1400" b="0" i="0" kern="1200" baseline="0">
                <a:solidFill>
                  <a:srgbClr val="509E2F"/>
                </a:solidFill>
                <a:latin typeface="Orgon Slab Light"/>
                <a:ea typeface="+mn-ea"/>
                <a:cs typeface="Orgon Slab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005F83"/>
                </a:solidFill>
              </a:rPr>
              <a:t>Crisis management</a:t>
            </a: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UCARE referrals/Coordination</a:t>
            </a:r>
          </a:p>
          <a:p>
            <a:r>
              <a:rPr lang="en-US" sz="2000" dirty="0" smtClean="0">
                <a:solidFill>
                  <a:srgbClr val="005F83"/>
                </a:solidFill>
              </a:rPr>
              <a:t>Assistance managing academic, personal, and fiscal responsibilities</a:t>
            </a: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Resource and consultation for faculty, staff, and students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0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Student Emergency Fund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71757" y="1882171"/>
            <a:ext cx="8196210" cy="2585905"/>
          </a:xfrm>
        </p:spPr>
        <p:txBody>
          <a:bodyPr/>
          <a:lstStyle/>
          <a:p>
            <a:r>
              <a:rPr lang="en-US" sz="2000" dirty="0"/>
              <a:t>Funds are provided only when there is funding available.</a:t>
            </a:r>
          </a:p>
          <a:p>
            <a:r>
              <a:rPr lang="en-US" sz="2000" dirty="0"/>
              <a:t>Funds awarded are generally between $25-$500.</a:t>
            </a:r>
          </a:p>
          <a:p>
            <a:r>
              <a:rPr lang="en-US" sz="2000" dirty="0"/>
              <a:t>Funding is a one time option and does not need to be repaid.</a:t>
            </a:r>
          </a:p>
          <a:p>
            <a:r>
              <a:rPr lang="en-US" sz="2000" dirty="0"/>
              <a:t>Students may apply for the fund once they have exhausted other resources.</a:t>
            </a:r>
          </a:p>
          <a:p>
            <a:r>
              <a:rPr lang="en-US" sz="2000" dirty="0"/>
              <a:t>Approval is based on eligibility, documentation of need and funding availability.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59305" y="1014213"/>
            <a:ext cx="8184662" cy="74399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003B49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DDA24"/>
                </a:solidFill>
                <a:latin typeface="Orgon Slab Light" panose="02000503000000020004" pitchFamily="50" charset="0"/>
              </a:rPr>
              <a:t>Assists students by providing financial support for unexpected emergency expenses.</a:t>
            </a:r>
            <a:endParaRPr lang="en-US" dirty="0">
              <a:solidFill>
                <a:srgbClr val="FDDA24"/>
              </a:solidFill>
              <a:latin typeface="Orgon Slab Light" panose="02000503000000020004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85" y="4592035"/>
            <a:ext cx="6261729" cy="153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7" y="748622"/>
            <a:ext cx="8184662" cy="991999"/>
          </a:xfrm>
        </p:spPr>
        <p:txBody>
          <a:bodyPr/>
          <a:lstStyle/>
          <a:p>
            <a:r>
              <a:rPr lang="en-US" dirty="0"/>
              <a:t>Student Emergency Fund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57" y="1740621"/>
            <a:ext cx="6780803" cy="368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MDD">
      <a:dk1>
        <a:srgbClr val="509E2F"/>
      </a:dk1>
      <a:lt1>
        <a:srgbClr val="B2B4B2"/>
      </a:lt1>
      <a:dk2>
        <a:srgbClr val="509E6F"/>
      </a:dk2>
      <a:lt2>
        <a:srgbClr val="FFFFFF"/>
      </a:lt2>
      <a:accent1>
        <a:srgbClr val="78BE20"/>
      </a:accent1>
      <a:accent2>
        <a:srgbClr val="003B49"/>
      </a:accent2>
      <a:accent3>
        <a:srgbClr val="FDDA24"/>
      </a:accent3>
      <a:accent4>
        <a:srgbClr val="E87722"/>
      </a:accent4>
      <a:accent5>
        <a:srgbClr val="2DCCD3"/>
      </a:accent5>
      <a:accent6>
        <a:srgbClr val="005F83"/>
      </a:accent6>
      <a:hlink>
        <a:srgbClr val="2BC3C9"/>
      </a:hlink>
      <a:folHlink>
        <a:srgbClr val="E062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243</Words>
  <Application>Microsoft Office PowerPoint</Application>
  <PresentationFormat>On-screen Show (4:3)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Calibri</vt:lpstr>
      <vt:lpstr>Encode Sans Normal Black</vt:lpstr>
      <vt:lpstr>Lucida Grande</vt:lpstr>
      <vt:lpstr>Orgon Slab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Palmer, Barbara J.</cp:lastModifiedBy>
  <cp:revision>24</cp:revision>
  <dcterms:created xsi:type="dcterms:W3CDTF">2014-10-14T00:51:43Z</dcterms:created>
  <dcterms:modified xsi:type="dcterms:W3CDTF">2019-02-18T21:47:46Z</dcterms:modified>
</cp:coreProperties>
</file>